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10375" cy="99425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4025" indent="1588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1225" indent="1588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68425" indent="1588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5625" indent="1588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CISPA mit Helmholtz" id="{5F2507E5-B154-4D9C-A3F6-AC1624014A88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19" userDrawn="1">
          <p15:clr>
            <a:srgbClr val="A4A3A4"/>
          </p15:clr>
        </p15:guide>
        <p15:guide id="3" orient="horz" pos="343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A0D7"/>
    <a:srgbClr val="005481"/>
    <a:srgbClr val="054F8F"/>
    <a:srgbClr val="808080"/>
    <a:srgbClr val="9FA29C"/>
    <a:srgbClr val="737373"/>
    <a:srgbClr val="FAFAFA"/>
    <a:srgbClr val="DBDBDB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43" autoAdjust="0"/>
    <p:restoredTop sz="85233" autoAdjust="0"/>
  </p:normalViewPr>
  <p:slideViewPr>
    <p:cSldViewPr snapToGrid="0" snapToObjects="1">
      <p:cViewPr varScale="1">
        <p:scale>
          <a:sx n="73" d="100"/>
          <a:sy n="73" d="100"/>
        </p:scale>
        <p:origin x="710" y="72"/>
      </p:cViewPr>
      <p:guideLst>
        <p:guide orient="horz" pos="2319"/>
        <p:guide orient="horz" pos="3430"/>
        <p:guide orient="horz" pos="754"/>
        <p:guide pos="3840"/>
      </p:guideLst>
    </p:cSldViewPr>
  </p:slideViewPr>
  <p:outlineViewPr>
    <p:cViewPr>
      <p:scale>
        <a:sx n="33" d="100"/>
        <a:sy n="33" d="100"/>
      </p:scale>
      <p:origin x="0" y="-4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8" d="100"/>
          <a:sy n="108" d="100"/>
        </p:scale>
        <p:origin x="2556" y="78"/>
      </p:cViewPr>
      <p:guideLst>
        <p:guide orient="horz" pos="3132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theme" Target="../theme/theme3.xml"/><Relationship Id="rId6" Type="http://schemas.openxmlformats.org/officeDocument/2006/relationships/image" Target="../media/image10.em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249151" y="9626718"/>
            <a:ext cx="461908" cy="23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54" tIns="45578" rIns="91154" bIns="45578" numCol="1" anchor="b" anchorCtr="0" compatLnSpc="1">
            <a:prstTxWarp prst="textNoShape">
              <a:avLst/>
            </a:prstTxWarp>
          </a:bodyPr>
          <a:lstStyle>
            <a:lvl1pPr algn="r" defTabSz="912139">
              <a:defRPr sz="1000">
                <a:solidFill>
                  <a:srgbClr val="999999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28ED8937-AD48-488D-B66E-038C5F2F007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sp>
        <p:nvSpPr>
          <p:cNvPr id="21" name="Title 7"/>
          <p:cNvSpPr txBox="1">
            <a:spLocks/>
          </p:cNvSpPr>
          <p:nvPr/>
        </p:nvSpPr>
        <p:spPr>
          <a:xfrm>
            <a:off x="200214" y="176575"/>
            <a:ext cx="6416256" cy="375222"/>
          </a:xfrm>
          <a:prstGeom prst="rect">
            <a:avLst/>
          </a:prstGeom>
        </p:spPr>
        <p:txBody>
          <a:bodyPr lIns="91055" tIns="45528" rIns="91055" bIns="45528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299"/>
              </a:spcAft>
              <a:defRPr/>
            </a:pPr>
            <a:r>
              <a:rPr lang="en-US" sz="1000" b="1">
                <a:solidFill>
                  <a:srgbClr val="999999"/>
                </a:solidFill>
                <a:latin typeface="Arial"/>
                <a:cs typeface="Arial"/>
                <a:sym typeface="Gill Sans Light" charset="0"/>
              </a:rPr>
              <a:t>CISPA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>
                <a:solidFill>
                  <a:srgbClr val="999999"/>
                </a:solidFill>
                <a:latin typeface="Arial"/>
                <a:cs typeface="Arial"/>
                <a:sym typeface="Gill Sans Light" charset="0"/>
              </a:rPr>
              <a:t>Center for IT Security, Privacy and Accountability</a:t>
            </a:r>
            <a:endParaRPr lang="en-US" sz="1000">
              <a:solidFill>
                <a:srgbClr val="999999"/>
              </a:solidFill>
              <a:latin typeface="Arial"/>
              <a:cs typeface="Arial"/>
            </a:endParaRPr>
          </a:p>
        </p:txBody>
      </p:sp>
      <p:pic>
        <p:nvPicPr>
          <p:cNvPr id="11268" name="Picture 2" descr="S:\CISPA\administration\logo\CISPA-logo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22" y="269958"/>
            <a:ext cx="562803" cy="3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9" name="Picture 19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4" y="9699725"/>
            <a:ext cx="813462" cy="12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22" descr="dfki logo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313" y="9653882"/>
            <a:ext cx="707837" cy="14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1" name="Picture 23" descr="mpi_RGB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092" y="9626718"/>
            <a:ext cx="614826" cy="21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2" name="Picture 5" descr="UdS_Logo_NEU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72" y="9631810"/>
            <a:ext cx="472943" cy="18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1" name="Slide Number Placeholder 21"/>
          <p:cNvSpPr txBox="1">
            <a:spLocks/>
          </p:cNvSpPr>
          <p:nvPr/>
        </p:nvSpPr>
        <p:spPr bwMode="auto">
          <a:xfrm>
            <a:off x="3141917" y="9626717"/>
            <a:ext cx="3089893" cy="235999"/>
          </a:xfrm>
          <a:prstGeom prst="rect">
            <a:avLst/>
          </a:prstGeom>
          <a:noFill/>
          <a:ln>
            <a:noFill/>
          </a:ln>
        </p:spPr>
        <p:txBody>
          <a:bodyPr lIns="64004" tIns="32002" rIns="64004" bIns="32002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sz="1000">
              <a:solidFill>
                <a:srgbClr val="999999"/>
              </a:solidFill>
              <a:cs typeface="Tahoma" pitchFamily="34" charset="0"/>
              <a:sym typeface="Gill Sans Light"/>
            </a:endParaRPr>
          </a:p>
        </p:txBody>
      </p:sp>
      <p:cxnSp>
        <p:nvCxnSpPr>
          <p:cNvPr id="22" name="Straight Connector 9"/>
          <p:cNvCxnSpPr/>
          <p:nvPr/>
        </p:nvCxnSpPr>
        <p:spPr>
          <a:xfrm>
            <a:off x="197062" y="624803"/>
            <a:ext cx="6296444" cy="0"/>
          </a:xfrm>
          <a:prstGeom prst="line">
            <a:avLst/>
          </a:prstGeom>
          <a:ln w="12700" cmpd="sng">
            <a:solidFill>
              <a:srgbClr val="04536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0"/>
          <p:cNvCxnSpPr/>
          <p:nvPr/>
        </p:nvCxnSpPr>
        <p:spPr>
          <a:xfrm>
            <a:off x="193909" y="10119087"/>
            <a:ext cx="6296444" cy="0"/>
          </a:xfrm>
          <a:prstGeom prst="line">
            <a:avLst/>
          </a:prstGeom>
          <a:ln w="12700" cmpd="sng">
            <a:solidFill>
              <a:srgbClr val="04536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57568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theme" Target="../theme/theme2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jpe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249151" y="9626718"/>
            <a:ext cx="461908" cy="237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54" tIns="45578" rIns="91154" bIns="45578" numCol="1" anchor="b" anchorCtr="0" compatLnSpc="1">
            <a:prstTxWarp prst="textNoShape">
              <a:avLst/>
            </a:prstTxWarp>
          </a:bodyPr>
          <a:lstStyle>
            <a:lvl1pPr algn="r" defTabSz="912139">
              <a:defRPr sz="1000">
                <a:solidFill>
                  <a:srgbClr val="999999"/>
                </a:solidFill>
                <a:latin typeface="Tahoma" pitchFamily="34" charset="0"/>
                <a:cs typeface="+mn-cs"/>
              </a:defRPr>
            </a:lvl1pPr>
          </a:lstStyle>
          <a:p>
            <a:pPr>
              <a:defRPr/>
            </a:pPr>
            <a:fld id="{724AC7A5-4BC6-4E9E-9C61-6C15BF58FA0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10243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334" y="9699725"/>
            <a:ext cx="813462" cy="12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22" descr="dfki log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48313" y="9653882"/>
            <a:ext cx="707837" cy="14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23" descr="mpi_RG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7092" y="9626718"/>
            <a:ext cx="614826" cy="21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5" descr="UdS_Logo_NEU.pd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6872" y="9631810"/>
            <a:ext cx="472943" cy="188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Slide Number Placeholder 21"/>
          <p:cNvSpPr txBox="1">
            <a:spLocks/>
          </p:cNvSpPr>
          <p:nvPr/>
        </p:nvSpPr>
        <p:spPr bwMode="auto">
          <a:xfrm>
            <a:off x="3141917" y="9626717"/>
            <a:ext cx="3089893" cy="235999"/>
          </a:xfrm>
          <a:prstGeom prst="rect">
            <a:avLst/>
          </a:prstGeom>
          <a:noFill/>
          <a:ln>
            <a:noFill/>
          </a:ln>
        </p:spPr>
        <p:txBody>
          <a:bodyPr lIns="64004" tIns="32002" rIns="64004" bIns="32002"/>
          <a:lstStyle>
            <a:lvl1pPr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defRPr/>
            </a:pPr>
            <a:endParaRPr lang="de-DE" sz="1000">
              <a:solidFill>
                <a:srgbClr val="999999"/>
              </a:solidFill>
              <a:cs typeface="Tahoma" pitchFamily="34" charset="0"/>
              <a:sym typeface="Gill Sans Light"/>
            </a:endParaRPr>
          </a:p>
        </p:txBody>
      </p:sp>
      <p:sp>
        <p:nvSpPr>
          <p:cNvPr id="9" name="Title 7"/>
          <p:cNvSpPr txBox="1">
            <a:spLocks/>
          </p:cNvSpPr>
          <p:nvPr/>
        </p:nvSpPr>
        <p:spPr>
          <a:xfrm>
            <a:off x="200214" y="176575"/>
            <a:ext cx="6416256" cy="375222"/>
          </a:xfrm>
          <a:prstGeom prst="rect">
            <a:avLst/>
          </a:prstGeom>
        </p:spPr>
        <p:txBody>
          <a:bodyPr lIns="91055" tIns="45528" rIns="91055" bIns="45528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299"/>
              </a:spcAft>
              <a:defRPr/>
            </a:pPr>
            <a:r>
              <a:rPr lang="en-US" sz="1000" b="1">
                <a:solidFill>
                  <a:srgbClr val="999999"/>
                </a:solidFill>
                <a:latin typeface="Arial"/>
                <a:cs typeface="Arial"/>
                <a:sym typeface="Gill Sans Light" charset="0"/>
              </a:rPr>
              <a:t>CISPA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rgbClr val="999999"/>
                </a:solidFill>
                <a:latin typeface="Arial"/>
                <a:cs typeface="Arial"/>
                <a:sym typeface="Gill Sans Light" charset="0"/>
              </a:rPr>
              <a:t>Center for IT Security, Privacy and Accountability</a:t>
            </a:r>
            <a:endParaRPr lang="en-US" sz="900">
              <a:solidFill>
                <a:srgbClr val="999999"/>
              </a:solidFill>
              <a:latin typeface="Arial"/>
              <a:cs typeface="Arial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97062" y="624803"/>
            <a:ext cx="6296444" cy="0"/>
          </a:xfrm>
          <a:prstGeom prst="line">
            <a:avLst/>
          </a:prstGeom>
          <a:ln w="12700" cmpd="sng">
            <a:solidFill>
              <a:srgbClr val="04536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3909" y="10119087"/>
            <a:ext cx="6296444" cy="0"/>
          </a:xfrm>
          <a:prstGeom prst="line">
            <a:avLst/>
          </a:prstGeom>
          <a:ln w="12700" cmpd="sng">
            <a:solidFill>
              <a:srgbClr val="04536D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Image Placeholder 14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6125"/>
            <a:ext cx="6629400" cy="37290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55" tIns="45528" rIns="91055" bIns="45528" rtlCol="0" anchor="ctr"/>
          <a:lstStyle/>
          <a:p>
            <a:pPr lvl="0"/>
            <a:endParaRPr lang="en-US" noProof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233322" y="4721677"/>
            <a:ext cx="6379998" cy="4740351"/>
          </a:xfrm>
          <a:prstGeom prst="rect">
            <a:avLst/>
          </a:prstGeom>
        </p:spPr>
        <p:txBody>
          <a:bodyPr vert="horz" lIns="91055" tIns="45528" rIns="91055" bIns="45528" rtlCol="0"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  <a:endParaRPr lang="en-US" noProof="0"/>
          </a:p>
        </p:txBody>
      </p:sp>
      <p:pic>
        <p:nvPicPr>
          <p:cNvPr id="10253" name="Picture 2" descr="S:\CISPA\administration\logo\CISPA-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03222" y="269958"/>
            <a:ext cx="562803" cy="319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4995535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402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122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6842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5625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415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50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80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65" algn="l" defTabSz="91416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953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158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6621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69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4AC7A5-4BC6-4E9E-9C61-6C15BF58FA0C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9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Content Placeholder 19"/>
          <p:cNvSpPr>
            <a:spLocks noGrp="1"/>
          </p:cNvSpPr>
          <p:nvPr>
            <p:ph sz="quarter" idx="12" hasCustomPrompt="1"/>
          </p:nvPr>
        </p:nvSpPr>
        <p:spPr>
          <a:xfrm>
            <a:off x="477838" y="1760934"/>
            <a:ext cx="3611562" cy="626665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vert="horz" lIns="64270" tIns="32135" rIns="64270" bIns="32135" anchor="ctr" anchorCtr="0"/>
          <a:lstStyle>
            <a:lvl1pPr marL="0" indent="0" algn="ctr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16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219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earch are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9"/>
          <p:cNvSpPr>
            <a:spLocks noGrp="1"/>
          </p:cNvSpPr>
          <p:nvPr>
            <p:ph sz="quarter" idx="12" hasCustomPrompt="1"/>
          </p:nvPr>
        </p:nvSpPr>
        <p:spPr>
          <a:xfrm>
            <a:off x="477837" y="2731286"/>
            <a:ext cx="11236325" cy="2386800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4800" spc="3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19"/>
          <p:cNvSpPr>
            <a:spLocks noGrp="1"/>
          </p:cNvSpPr>
          <p:nvPr>
            <p:ph sz="quarter" idx="13" hasCustomPrompt="1"/>
          </p:nvPr>
        </p:nvSpPr>
        <p:spPr>
          <a:xfrm>
            <a:off x="477836" y="5213234"/>
            <a:ext cx="11236325" cy="486000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2400" spc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921948" y="362638"/>
            <a:ext cx="792213" cy="900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e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1967"/>
            <a:ext cx="12192000" cy="5205322"/>
          </a:xfrm>
          <a:prstGeom prst="rect">
            <a:avLst/>
          </a:prstGeom>
        </p:spPr>
      </p:pic>
      <p:sp>
        <p:nvSpPr>
          <p:cNvPr id="5" name="Content Placeholder 19"/>
          <p:cNvSpPr>
            <a:spLocks noGrp="1"/>
          </p:cNvSpPr>
          <p:nvPr>
            <p:ph sz="quarter" idx="12" hasCustomPrompt="1"/>
          </p:nvPr>
        </p:nvSpPr>
        <p:spPr>
          <a:xfrm>
            <a:off x="3780972" y="2525010"/>
            <a:ext cx="4630055" cy="2500132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vert="horz" lIns="64270" tIns="32135" rIns="64270" bIns="32135" anchor="ctr" anchorCtr="0"/>
          <a:lstStyle>
            <a:lvl1pPr marL="0" indent="0" algn="ctr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3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0" y="843148"/>
            <a:ext cx="12192000" cy="6014852"/>
          </a:xfrm>
          <a:prstGeom prst="rect">
            <a:avLst/>
          </a:prstGeom>
          <a:solidFill>
            <a:schemeClr val="bg1"/>
          </a:solidFill>
          <a:ln w="57150" cmpd="sng">
            <a:noFill/>
            <a:prstDash val="sysDash"/>
          </a:ln>
        </p:spPr>
        <p:txBody>
          <a:bodyPr rtlCol="0" anchor="ctr"/>
          <a:lstStyle/>
          <a:p>
            <a:pPr algn="ctr"/>
            <a:endParaRPr lang="de-DE" sz="1400"/>
          </a:p>
        </p:txBody>
      </p:sp>
      <p:pic>
        <p:nvPicPr>
          <p:cNvPr id="5" name="Bild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31967"/>
            <a:ext cx="12192000" cy="520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0633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19"/>
          <p:cNvSpPr>
            <a:spLocks noGrp="1"/>
          </p:cNvSpPr>
          <p:nvPr>
            <p:ph sz="quarter" idx="12" hasCustomPrompt="1"/>
          </p:nvPr>
        </p:nvSpPr>
        <p:spPr>
          <a:xfrm>
            <a:off x="477838" y="2313000"/>
            <a:ext cx="11225212" cy="2232000"/>
          </a:xfrm>
          <a:prstGeom prst="rect">
            <a:avLst/>
          </a:prstGeom>
          <a:solidFill>
            <a:schemeClr val="bg1">
              <a:alpha val="92000"/>
            </a:schemeClr>
          </a:solidFill>
        </p:spPr>
        <p:txBody>
          <a:bodyPr vert="horz" lIns="64270" tIns="32135" rIns="64270" bIns="32135" anchor="ctr" anchorCtr="0"/>
          <a:lstStyle>
            <a:lvl1pPr marL="0" indent="0" algn="ctr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4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29C986C4-66E7-7E46-A12C-B6DE415B1CD0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77837" y="2731286"/>
            <a:ext cx="11236325" cy="2386800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4800" spc="3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134F99C9-2A8A-6A4A-B850-72FDA2FBEED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77836" y="5213234"/>
            <a:ext cx="11236325" cy="486000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charset="2"/>
              <a:buNone/>
              <a:defRPr sz="2400" spc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256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161925"/>
            <a:ext cx="12192000" cy="6696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4274" tIns="32137" rIns="64274" bIns="32137"/>
          <a:lstStyle/>
          <a:p>
            <a:pPr>
              <a:defRPr/>
            </a:pPr>
            <a:endParaRPr lang="de-DE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2"/>
          </p:nvPr>
        </p:nvSpPr>
        <p:spPr>
          <a:xfrm>
            <a:off x="477837" y="1035843"/>
            <a:ext cx="11236325" cy="520144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77838" y="232950"/>
            <a:ext cx="9873600" cy="565200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C0287511-E9BC-B74A-933B-45E2796A6370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543360" y="333990"/>
            <a:ext cx="1408928" cy="360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22ADC603-6B58-3640-8912-10AF31A8B9FF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023816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,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161925"/>
            <a:ext cx="12192000" cy="6696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4274" tIns="32137" rIns="64274" bIns="32137"/>
          <a:lstStyle/>
          <a:p>
            <a:pPr>
              <a:defRPr/>
            </a:pPr>
            <a:endParaRPr lang="de-DE" sz="1400">
              <a:latin typeface="Calibri" pitchFamily="34" charset="0"/>
              <a:cs typeface="Arial" pitchFamily="34" charset="0"/>
            </a:endParaRPr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>
          <a:xfrm>
            <a:off x="477838" y="232950"/>
            <a:ext cx="9873600" cy="565200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25" name="Fußzeilenplatzhalt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6" name="Foliennummernplatzhalt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4" name="Content Placeholder 19"/>
          <p:cNvSpPr>
            <a:spLocks noGrp="1"/>
          </p:cNvSpPr>
          <p:nvPr>
            <p:ph sz="quarter" idx="13"/>
          </p:nvPr>
        </p:nvSpPr>
        <p:spPr>
          <a:xfrm>
            <a:off x="477837" y="1035843"/>
            <a:ext cx="5384801" cy="520144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9"/>
          <p:cNvSpPr>
            <a:spLocks noGrp="1"/>
          </p:cNvSpPr>
          <p:nvPr>
            <p:ph sz="quarter" idx="14"/>
          </p:nvPr>
        </p:nvSpPr>
        <p:spPr>
          <a:xfrm>
            <a:off x="6329363" y="1035843"/>
            <a:ext cx="5384801" cy="520144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Bild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543360" y="333990"/>
            <a:ext cx="1408928" cy="360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, 1 column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ußzeilenplatzhalt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32CF2-FD04-4172-B86C-D48045D5FE5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Content Placeholder 19"/>
          <p:cNvSpPr>
            <a:spLocks noGrp="1"/>
          </p:cNvSpPr>
          <p:nvPr>
            <p:ph sz="quarter" idx="13"/>
          </p:nvPr>
        </p:nvSpPr>
        <p:spPr>
          <a:xfrm>
            <a:off x="477837" y="1035843"/>
            <a:ext cx="5384801" cy="520144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9"/>
          <p:cNvSpPr>
            <a:spLocks noGrp="1"/>
          </p:cNvSpPr>
          <p:nvPr>
            <p:ph sz="quarter" idx="15"/>
          </p:nvPr>
        </p:nvSpPr>
        <p:spPr>
          <a:xfrm>
            <a:off x="6329363" y="3872360"/>
            <a:ext cx="5384801" cy="236492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9"/>
          <p:cNvSpPr>
            <a:spLocks noGrp="1"/>
          </p:cNvSpPr>
          <p:nvPr>
            <p:ph sz="quarter" idx="16"/>
          </p:nvPr>
        </p:nvSpPr>
        <p:spPr>
          <a:xfrm>
            <a:off x="6329362" y="1035843"/>
            <a:ext cx="5384801" cy="2364925"/>
          </a:xfrm>
          <a:prstGeom prst="rect">
            <a:avLst/>
          </a:prstGeom>
        </p:spPr>
        <p:txBody>
          <a:bodyPr vert="horz" lIns="64270" tIns="32135" rIns="64270" bIns="32135"/>
          <a:lstStyle>
            <a:lvl1pPr marL="261924" indent="-261924">
              <a:spcBef>
                <a:spcPts val="600"/>
              </a:spcBef>
              <a:spcAft>
                <a:spcPts val="600"/>
              </a:spcAft>
              <a:buFont typeface="Wingdings" charset="2"/>
              <a:buChar char="§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1pPr>
            <a:lvl2pPr marL="628618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2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982612" indent="-236526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257236" indent="-274624">
              <a:spcBef>
                <a:spcPts val="600"/>
              </a:spcBef>
              <a:spcAft>
                <a:spcPts val="600"/>
              </a:spcAft>
              <a:buFont typeface="Lucida Grande"/>
              <a:buChar char="-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1519160" indent="-261924"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57150" cmpd="sng">
            <a:noFill/>
            <a:prstDash val="sysDash"/>
          </a:ln>
        </p:spPr>
        <p:txBody>
          <a:bodyPr rtlCol="0" anchor="ctr"/>
          <a:lstStyle/>
          <a:p>
            <a:pPr algn="ctr"/>
            <a:endParaRPr lang="de-DE"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54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 userDrawn="1"/>
        </p:nvSpPr>
        <p:spPr bwMode="auto">
          <a:xfrm>
            <a:off x="0" y="161925"/>
            <a:ext cx="12192000" cy="66960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64274" tIns="32137" rIns="64274" bIns="32137"/>
          <a:lstStyle/>
          <a:p>
            <a:pPr>
              <a:defRPr/>
            </a:pPr>
            <a:endParaRPr lang="de-DE" sz="140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77838" y="232950"/>
            <a:ext cx="9873600" cy="56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6265629" y="6492876"/>
            <a:ext cx="51389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1404601" y="6492876"/>
            <a:ext cx="547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52689698-0BB7-BE4D-A8C0-0C9B085F395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543360" y="333990"/>
            <a:ext cx="1408928" cy="36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9" r:id="rId2"/>
    <p:sldLayoutId id="2147483770" r:id="rId3"/>
    <p:sldLayoutId id="2147483681" r:id="rId4"/>
    <p:sldLayoutId id="2147483687" r:id="rId5"/>
    <p:sldLayoutId id="2147483682" r:id="rId6"/>
    <p:sldLayoutId id="2147483685" r:id="rId7"/>
    <p:sldLayoutId id="2147483763" r:id="rId8"/>
    <p:sldLayoutId id="2147483764" r:id="rId9"/>
    <p:sldLayoutId id="2147483768" r:id="rId10"/>
    <p:sldLayoutId id="2147483765" r:id="rId11"/>
    <p:sldLayoutId id="2147483767" r:id="rId12"/>
  </p:sldLayoutIdLst>
  <p:transition/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0" spc="0" baseline="0">
          <a:solidFill>
            <a:srgbClr val="005481"/>
          </a:solidFill>
          <a:latin typeface="Calibri" panose="020F0502020204030204" pitchFamily="34" charset="0"/>
          <a:ea typeface="MS PGothic" pitchFamily="34" charset="-128"/>
          <a:cs typeface="Tahoma"/>
          <a:sym typeface="Gill Sans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Tahoma" charset="0"/>
          <a:ea typeface="MS PGothic" pitchFamily="34" charset="-128"/>
          <a:cs typeface="Tahoma" pitchFamily="34" charset="0"/>
          <a:sym typeface="Gill Sans Ligh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Tahoma" charset="0"/>
          <a:ea typeface="MS PGothic" pitchFamily="34" charset="-128"/>
          <a:cs typeface="Tahoma" pitchFamily="34" charset="0"/>
          <a:sym typeface="Gill Sans Ligh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Tahoma" charset="0"/>
          <a:ea typeface="MS PGothic" pitchFamily="34" charset="-128"/>
          <a:cs typeface="Tahoma" pitchFamily="34" charset="0"/>
          <a:sym typeface="Gill Sans Ligh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 b="1">
          <a:solidFill>
            <a:schemeClr val="tx1"/>
          </a:solidFill>
          <a:latin typeface="Tahoma" charset="0"/>
          <a:ea typeface="MS PGothic" pitchFamily="34" charset="-128"/>
          <a:cs typeface="Tahoma" pitchFamily="34" charset="0"/>
          <a:sym typeface="Gill Sans Light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5100">
          <a:solidFill>
            <a:schemeClr val="tx1"/>
          </a:solidFill>
          <a:latin typeface="Gill Sans Light" charset="0"/>
          <a:ea typeface="ヒラギノ角ゴ ProN W3" charset="0"/>
          <a:cs typeface="ヒラギノ角ゴ ProN W3" charset="0"/>
          <a:sym typeface="Gill Sans Light" charset="0"/>
        </a:defRPr>
      </a:lvl9pPr>
    </p:titleStyle>
    <p:bodyStyle>
      <a:lvl1pPr marL="238125" indent="-238125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/>
          <a:ea typeface="MS PGothic" pitchFamily="34" charset="-128"/>
          <a:cs typeface="Tahoma"/>
          <a:sym typeface="Gill Sans Light"/>
        </a:defRPr>
      </a:lvl1pPr>
      <a:lvl2pPr marL="519113" indent="-19843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/>
          <a:ea typeface="MS PGothic" pitchFamily="34" charset="-128"/>
          <a:cs typeface="Tahoma"/>
          <a:sym typeface="Gill Sans Light"/>
        </a:defRPr>
      </a:lvl2pPr>
      <a:lvl3pPr marL="801688" indent="-15875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/>
          <a:ea typeface="MS PGothic" pitchFamily="34" charset="-128"/>
          <a:cs typeface="Tahoma"/>
          <a:sym typeface="Gill Sans Light"/>
        </a:defRPr>
      </a:lvl3pPr>
      <a:lvl4pPr marL="1122363" indent="-15875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/>
          <a:ea typeface="MS PGothic" pitchFamily="34" charset="-128"/>
          <a:cs typeface="Tahoma"/>
          <a:sym typeface="Gill Sans Light"/>
        </a:defRPr>
      </a:lvl4pPr>
      <a:lvl5pPr marL="1444625" indent="-158750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Tahoma"/>
          <a:ea typeface="MS PGothic" pitchFamily="34" charset="-128"/>
          <a:cs typeface="Tahoma"/>
          <a:sym typeface="Gill Sans Light"/>
        </a:defRPr>
      </a:lvl5pPr>
      <a:lvl6pPr marL="32137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6pPr>
      <a:lvl7pPr marL="64275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7pPr>
      <a:lvl8pPr marL="964124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8pPr>
      <a:lvl9pPr marL="12855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9pPr>
    </p:bodyStyle>
    <p:otherStyle>
      <a:defPPr>
        <a:defRPr lang="en-US"/>
      </a:defPPr>
      <a:lvl1pPr marL="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37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7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124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50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6877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250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49626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001" algn="l" defTabSz="321374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01" userDrawn="1">
          <p15:clr>
            <a:srgbClr val="F26B43"/>
          </p15:clr>
        </p15:guide>
        <p15:guide id="4" pos="7379" userDrawn="1">
          <p15:clr>
            <a:srgbClr val="F26B43"/>
          </p15:clr>
        </p15:guide>
        <p15:guide id="5" pos="7529" userDrawn="1">
          <p15:clr>
            <a:srgbClr val="F26B43"/>
          </p15:clr>
        </p15:guide>
        <p15:guide id="6" pos="151" userDrawn="1">
          <p15:clr>
            <a:srgbClr val="F26B43"/>
          </p15:clr>
        </p15:guide>
        <p15:guide id="7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todi022/instrsear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gr.io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A9E207-8CA8-CA4B-93CD-286E6491B51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Instruction Pattern Search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F44296-4BF0-4E4B-BBA1-592BE35957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Metodi Mitkov								28.03.2022</a:t>
            </a:r>
          </a:p>
        </p:txBody>
      </p:sp>
    </p:spTree>
    <p:extLst>
      <p:ext uri="{BB962C8B-B14F-4D97-AF65-F5344CB8AC3E}">
        <p14:creationId xmlns:p14="http://schemas.microsoft.com/office/powerpoint/2010/main" val="206482627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FD2EEB-C528-4F69-B33F-C0D034173A1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Initial run of a binary</a:t>
            </a:r>
          </a:p>
          <a:p>
            <a:pPr lvl="1"/>
            <a:r>
              <a:rPr lang="en-GB" dirty="0"/>
              <a:t>First analysis ~15 minutes</a:t>
            </a:r>
          </a:p>
          <a:p>
            <a:pPr lvl="1"/>
            <a:r>
              <a:rPr lang="en-GB" dirty="0"/>
              <a:t>Search ~2 minutes</a:t>
            </a:r>
          </a:p>
          <a:p>
            <a:pPr marL="353994" lvl="1" indent="0">
              <a:buNone/>
            </a:pPr>
            <a:endParaRPr lang="en-GB" dirty="0"/>
          </a:p>
          <a:p>
            <a:r>
              <a:rPr lang="en-GB" dirty="0"/>
              <a:t>Subsequent runs of the </a:t>
            </a:r>
            <a:r>
              <a:rPr lang="en-GB" b="1" u="sng" dirty="0"/>
              <a:t>same binary</a:t>
            </a:r>
          </a:p>
          <a:p>
            <a:pPr lvl="1"/>
            <a:r>
              <a:rPr lang="en-GB" dirty="0"/>
              <a:t>Reload cached analysis ~1 minute</a:t>
            </a:r>
          </a:p>
          <a:p>
            <a:pPr lvl="1"/>
            <a:r>
              <a:rPr lang="en-GB" dirty="0"/>
              <a:t>Search ~2minutes</a:t>
            </a:r>
          </a:p>
          <a:p>
            <a:pPr marL="353994" lvl="1" indent="0">
              <a:buNone/>
            </a:pPr>
            <a:endParaRPr lang="en-GB" dirty="0"/>
          </a:p>
          <a:p>
            <a:pPr marL="457200" indent="-457200">
              <a:buAutoNum type="arabicParenR"/>
            </a:pPr>
            <a:r>
              <a:rPr lang="en-GB" dirty="0"/>
              <a:t>Improved runtime by </a:t>
            </a:r>
            <a:r>
              <a:rPr lang="en-GB" b="1" u="sng" dirty="0"/>
              <a:t>caching</a:t>
            </a:r>
            <a:r>
              <a:rPr lang="en-GB" dirty="0"/>
              <a:t> analysed functions on first run.</a:t>
            </a:r>
          </a:p>
          <a:p>
            <a:pPr marL="457200" indent="-457200">
              <a:buAutoNum type="arabicParenR"/>
            </a:pPr>
            <a:r>
              <a:rPr lang="en-GB" dirty="0"/>
              <a:t>Quick integrity check with </a:t>
            </a:r>
            <a:r>
              <a:rPr lang="en-GB" b="1" u="sng" dirty="0"/>
              <a:t>md5</a:t>
            </a:r>
            <a:r>
              <a:rPr lang="en-GB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6DEBBD-200B-4030-B0D2-C83B0974A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– Ubuntu Focal Kernel (~17MB)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22A22-8658-49F8-BBBC-22F292FEC7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280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F5A65-1C41-4271-950B-4CB3B3578CE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err="1"/>
              <a:t>angr</a:t>
            </a:r>
            <a:r>
              <a:rPr lang="en-GB" dirty="0"/>
              <a:t> </a:t>
            </a:r>
            <a:r>
              <a:rPr lang="en-GB" b="1" u="sng" dirty="0"/>
              <a:t>disassembly</a:t>
            </a:r>
            <a:r>
              <a:rPr lang="en-GB" dirty="0"/>
              <a:t> not perfect – disassembly errors resulting in blocks or functions not disassembled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Basic block granularity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No </a:t>
            </a:r>
            <a:r>
              <a:rPr lang="en-GB" b="1" u="sng" dirty="0"/>
              <a:t>dynamic analysis</a:t>
            </a:r>
            <a:endParaRPr lang="en-GB" u="sng" dirty="0">
              <a:latin typeface="+mn-lt"/>
            </a:endParaRPr>
          </a:p>
          <a:p>
            <a:pPr marL="0" indent="0">
              <a:buNone/>
            </a:pPr>
            <a:r>
              <a:rPr lang="en-GB" dirty="0">
                <a:latin typeface="+mn-lt"/>
              </a:rPr>
              <a:t>					</a:t>
            </a:r>
            <a:r>
              <a:rPr lang="en-GB" b="1" dirty="0">
                <a:latin typeface="Consolas" panose="020B0609020204030204" pitchFamily="49" charset="0"/>
              </a:rPr>
              <a:t>\ADDR: in \ANY, 0x3d</a:t>
            </a:r>
            <a:endParaRPr lang="en-GB" b="1" u="sng" dirty="0">
              <a:latin typeface="Consolas" panose="020B0609020204030204" pitchFamily="49" charset="0"/>
            </a:endParaRPr>
          </a:p>
          <a:p>
            <a:pPr marL="353994" lvl="1" indent="0">
              <a:buNone/>
            </a:pPr>
            <a:r>
              <a:rPr lang="en-GB" dirty="0"/>
              <a:t>					✅ in rax, 0x3d</a:t>
            </a:r>
          </a:p>
          <a:p>
            <a:pPr marL="353994" lvl="1" indent="0">
              <a:buNone/>
            </a:pPr>
            <a:endParaRPr lang="en-GB" dirty="0"/>
          </a:p>
          <a:p>
            <a:pPr marL="353994" lvl="1" indent="0">
              <a:buNone/>
            </a:pPr>
            <a:r>
              <a:rPr lang="en-GB" dirty="0"/>
              <a:t>					❌ mov rax, 0x3d</a:t>
            </a:r>
          </a:p>
          <a:p>
            <a:pPr marL="353994" lvl="1" indent="0">
              <a:buNone/>
            </a:pPr>
            <a:r>
              <a:rPr lang="en-GB" dirty="0"/>
              <a:t>					❌ in </a:t>
            </a:r>
            <a:r>
              <a:rPr lang="en-GB" dirty="0" err="1"/>
              <a:t>rcx</a:t>
            </a:r>
            <a:r>
              <a:rPr lang="en-GB" dirty="0"/>
              <a:t>, rax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279A6D-9DC2-4E6C-8A66-517367D8F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C94B4-3889-46F8-A704-F7A7045ADE6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183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de-DE" dirty="0"/>
              <a:t>Python 3.7 and above</a:t>
            </a:r>
          </a:p>
          <a:p>
            <a:r>
              <a:rPr lang="en-GB" dirty="0"/>
              <a:t>Clone GitHub repository – </a:t>
            </a:r>
            <a:r>
              <a:rPr lang="en-GB" dirty="0">
                <a:hlinkClick r:id="rId3"/>
              </a:rPr>
              <a:t>https://github.com/metodi022/instrsearch</a:t>
            </a:r>
            <a:endParaRPr lang="en-GB" dirty="0"/>
          </a:p>
          <a:p>
            <a:r>
              <a:rPr lang="en-GB" dirty="0"/>
              <a:t>Create a python virtual environment</a:t>
            </a:r>
          </a:p>
          <a:p>
            <a:r>
              <a:rPr lang="en-GB" dirty="0"/>
              <a:t>Install </a:t>
            </a:r>
            <a:r>
              <a:rPr lang="de-DE" dirty="0">
                <a:hlinkClick r:id="rId4"/>
              </a:rPr>
              <a:t>angr</a:t>
            </a:r>
            <a:r>
              <a:rPr lang="de-DE" dirty="0"/>
              <a:t> (</a:t>
            </a:r>
            <a:r>
              <a:rPr lang="en-GB" dirty="0"/>
              <a:t>framework for analysing binaries)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Installation and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EFEDB8-9D62-4729-A60D-8B3ACA5D8C3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45159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24DEDCF-F884-4EE1-AE12-F80D849E94B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Arguments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-p </a:t>
            </a:r>
            <a:r>
              <a:rPr lang="en-GB" i="1" dirty="0">
                <a:latin typeface="Consolas" panose="020B0609020204030204" pitchFamily="49" charset="0"/>
              </a:rPr>
              <a:t>PATH</a:t>
            </a:r>
            <a:r>
              <a:rPr lang="en-GB" dirty="0">
                <a:latin typeface="Consolas" panose="020B0609020204030204" pitchFamily="49" charset="0"/>
              </a:rPr>
              <a:t> 		path to binary file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-s </a:t>
            </a:r>
            <a:r>
              <a:rPr lang="en-GB" i="1" dirty="0">
                <a:latin typeface="Consolas" panose="020B0609020204030204" pitchFamily="49" charset="0"/>
              </a:rPr>
              <a:t>SEARCH</a:t>
            </a:r>
            <a:r>
              <a:rPr lang="en-GB" dirty="0">
                <a:latin typeface="Consolas" panose="020B0609020204030204" pitchFamily="49" charset="0"/>
              </a:rPr>
              <a:t>		search pattern</a:t>
            </a:r>
          </a:p>
          <a:p>
            <a:pPr marL="353994" lvl="1" indent="0">
              <a:buNone/>
            </a:pPr>
            <a:endParaRPr lang="en-GB" dirty="0"/>
          </a:p>
          <a:p>
            <a:r>
              <a:rPr lang="en-GB" dirty="0"/>
              <a:t>Optional Arguments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-b BASE 		base address of binary in hex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-a ARCH		architecture of binary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-o OUTPUT		CSV output location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-v			verbose mode; prints output in console</a:t>
            </a:r>
          </a:p>
          <a:p>
            <a:pPr marL="353994" lvl="1" indent="0">
              <a:buNone/>
            </a:pPr>
            <a:r>
              <a:rPr lang="en-GB" dirty="0">
                <a:latin typeface="Consolas" panose="020B0609020204030204" pitchFamily="49" charset="0"/>
              </a:rPr>
              <a:t>-d			debug mode; prints additional information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E142D8-E950-4ECF-9110-BC987548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E3F8BC-16E1-42B7-9EA3-A8F8292349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73145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7057D6-EB5A-4EBF-A5CA-E807F935C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173873-DEA0-4818-933A-A6A073DF4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82" y="1400891"/>
            <a:ext cx="11590035" cy="2647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5F90E25-EC15-4FCF-A477-DC779275ABCB}"/>
              </a:ext>
            </a:extLst>
          </p:cNvPr>
          <p:cNvSpPr txBox="1"/>
          <p:nvPr/>
        </p:nvSpPr>
        <p:spPr>
          <a:xfrm>
            <a:off x="1116229" y="5072388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angr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will print </a:t>
            </a:r>
            <a:r>
              <a:rPr lang="en-GB" sz="22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warnings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GB" sz="2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lang="en-GB" sz="2200" dirty="0">
                <a:latin typeface="Calibri" panose="020F0502020204030204" pitchFamily="34" charset="0"/>
                <a:cs typeface="Calibri" panose="020F0502020204030204" pitchFamily="34" charset="0"/>
              </a:rPr>
              <a:t> during the analysis process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52039F7B-CA33-4917-8EF4-2974BC27D59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0737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BD9A2-B684-4966-BC3D-35467C763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Example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44A934-DCE5-4E92-994D-CF319F162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07" y="1400891"/>
            <a:ext cx="10506075" cy="3324225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68E2429-4C03-4412-B7A6-F64311C2883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342561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616056-74CE-4A0C-AA5E-FCFD63F44DB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b="1" dirty="0">
                <a:latin typeface="Consolas" panose="020B0609020204030204" pitchFamily="49" charset="0"/>
              </a:rPr>
              <a:t>|</a:t>
            </a:r>
            <a:r>
              <a:rPr lang="en-GB" dirty="0"/>
              <a:t> 	separator for CSV values</a:t>
            </a:r>
          </a:p>
          <a:p>
            <a:r>
              <a:rPr lang="en-GB" b="1" dirty="0">
                <a:latin typeface="Consolas" panose="020B0609020204030204" pitchFamily="49" charset="0"/>
              </a:rPr>
              <a:t>;</a:t>
            </a:r>
            <a:r>
              <a:rPr lang="en-GB" dirty="0"/>
              <a:t> 	separator for instructions</a:t>
            </a:r>
          </a:p>
          <a:p>
            <a:endParaRPr lang="en-GB" dirty="0"/>
          </a:p>
          <a:p>
            <a:r>
              <a:rPr lang="en-GB" dirty="0"/>
              <a:t>Function Name</a:t>
            </a:r>
            <a:r>
              <a:rPr lang="en-GB" b="1" dirty="0">
                <a:latin typeface="Consolas" panose="020B0609020204030204" pitchFamily="49" charset="0"/>
              </a:rPr>
              <a:t>|</a:t>
            </a:r>
            <a:r>
              <a:rPr lang="en-GB" dirty="0"/>
              <a:t>Function </a:t>
            </a:r>
            <a:r>
              <a:rPr lang="en-GB" dirty="0" err="1"/>
              <a:t>Address</a:t>
            </a:r>
            <a:r>
              <a:rPr lang="en-GB" b="1" dirty="0" err="1">
                <a:latin typeface="Consolas" panose="020B0609020204030204" pitchFamily="49" charset="0"/>
              </a:rPr>
              <a:t>|</a:t>
            </a:r>
            <a:r>
              <a:rPr lang="en-GB" dirty="0" err="1"/>
              <a:t>instruction</a:t>
            </a:r>
            <a:r>
              <a:rPr lang="en-GB" b="1" dirty="0" err="1">
                <a:latin typeface="Consolas" panose="020B0609020204030204" pitchFamily="49" charset="0"/>
              </a:rPr>
              <a:t>;</a:t>
            </a:r>
            <a:r>
              <a:rPr lang="en-GB" dirty="0" err="1"/>
              <a:t>instruction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B6A5D2-FA87-44AF-9BC5-B1BF4771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CSV Output Format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65034-4B57-46CA-8261-B3972184A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710563"/>
            <a:ext cx="11430000" cy="18383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A0710-D0EC-4004-B51F-61EA327322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719406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B1FB3E-83B0-4CFD-9684-093D9A3E785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Any valid python </a:t>
            </a:r>
            <a:r>
              <a:rPr lang="en-GB" dirty="0" err="1"/>
              <a:t>RegEx</a:t>
            </a:r>
            <a:r>
              <a:rPr lang="en-GB" dirty="0"/>
              <a:t> expression		</a:t>
            </a:r>
            <a:r>
              <a:rPr lang="en-GB" sz="2000" dirty="0">
                <a:latin typeface="Consolas" panose="020B0609020204030204" pitchFamily="49" charset="0"/>
              </a:rPr>
              <a:t>[a-zA-Z0-9]{2,6}(1234)+</a:t>
            </a:r>
          </a:p>
          <a:p>
            <a:r>
              <a:rPr lang="en-GB" dirty="0"/>
              <a:t>Each instruction begins with			</a:t>
            </a:r>
            <a:r>
              <a:rPr lang="en-GB" sz="2000" b="1" dirty="0">
                <a:highlight>
                  <a:srgbClr val="FFFF00"/>
                </a:highlight>
                <a:latin typeface="Consolas" panose="020B0609020204030204" pitchFamily="49" charset="0"/>
              </a:rPr>
              <a:t>\ADDR: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 err="1">
                <a:latin typeface="Consolas" panose="020B0609020204030204" pitchFamily="49" charset="0"/>
              </a:rPr>
              <a:t>cmp</a:t>
            </a:r>
            <a:r>
              <a:rPr lang="en-GB" sz="2000" dirty="0">
                <a:latin typeface="Consolas" panose="020B0609020204030204" pitchFamily="49" charset="0"/>
              </a:rPr>
              <a:t> rax, </a:t>
            </a:r>
            <a:r>
              <a:rPr lang="en-GB" sz="2000" dirty="0" err="1">
                <a:latin typeface="Consolas" panose="020B0609020204030204" pitchFamily="49" charset="0"/>
              </a:rPr>
              <a:t>rcx</a:t>
            </a:r>
            <a:endParaRPr lang="en-GB" dirty="0">
              <a:latin typeface="Consolas" panose="020B0609020204030204" pitchFamily="49" charset="0"/>
            </a:endParaRPr>
          </a:p>
          <a:p>
            <a:r>
              <a:rPr lang="en-GB" dirty="0"/>
              <a:t>Multiple instructions can be chained		</a:t>
            </a:r>
            <a:r>
              <a:rPr lang="en-GB" sz="2000" dirty="0">
                <a:latin typeface="Consolas" panose="020B0609020204030204" pitchFamily="49" charset="0"/>
              </a:rPr>
              <a:t>\ADDR: </a:t>
            </a:r>
            <a:r>
              <a:rPr lang="en-GB" sz="2000" dirty="0" err="1">
                <a:latin typeface="Consolas" panose="020B0609020204030204" pitchFamily="49" charset="0"/>
              </a:rPr>
              <a:t>cmp</a:t>
            </a:r>
            <a:r>
              <a:rPr lang="en-GB" sz="2000" dirty="0">
                <a:latin typeface="Consolas" panose="020B0609020204030204" pitchFamily="49" charset="0"/>
              </a:rPr>
              <a:t> rax, </a:t>
            </a:r>
            <a:r>
              <a:rPr lang="en-GB" sz="2000" dirty="0" err="1">
                <a:latin typeface="Consolas" panose="020B0609020204030204" pitchFamily="49" charset="0"/>
              </a:rPr>
              <a:t>rcx</a:t>
            </a:r>
            <a:r>
              <a:rPr lang="en-GB" sz="2000" b="1" dirty="0"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r>
              <a:rPr lang="en-GB" sz="2000" dirty="0">
                <a:latin typeface="Consolas" panose="020B0609020204030204" pitchFamily="49" charset="0"/>
              </a:rPr>
              <a:t> \ADDR: </a:t>
            </a:r>
            <a:r>
              <a:rPr lang="en-GB" sz="2000" dirty="0" err="1">
                <a:latin typeface="Consolas" panose="020B0609020204030204" pitchFamily="49" charset="0"/>
              </a:rPr>
              <a:t>jg</a:t>
            </a:r>
            <a:r>
              <a:rPr lang="en-GB" sz="2000" dirty="0">
                <a:latin typeface="Consolas" panose="020B0609020204030204" pitchFamily="49" charset="0"/>
              </a:rPr>
              <a:t> 0x1234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Shortcuts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\</a:t>
            </a:r>
            <a:r>
              <a:rPr lang="en-GB" b="1" dirty="0"/>
              <a:t>GP</a:t>
            </a:r>
            <a:r>
              <a:rPr lang="en-GB" dirty="0"/>
              <a:t> 		matches any general purpose register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\IMM</a:t>
            </a:r>
            <a:r>
              <a:rPr lang="en-GB" dirty="0"/>
              <a:t> 		matches any immediate value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\ADDR</a:t>
            </a:r>
            <a:r>
              <a:rPr lang="en-GB" dirty="0"/>
              <a:t> 		matches any address		</a:t>
            </a:r>
            <a:r>
              <a:rPr lang="en-GB" b="1" dirty="0">
                <a:latin typeface="Consolas" panose="020B0609020204030204" pitchFamily="49" charset="0"/>
              </a:rPr>
              <a:t>\DEREF</a:t>
            </a:r>
            <a:r>
              <a:rPr lang="en-GB" dirty="0"/>
              <a:t> 	matches any dereference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\AVX</a:t>
            </a:r>
            <a:r>
              <a:rPr lang="en-GB" dirty="0"/>
              <a:t> 		matches any AVX register	</a:t>
            </a:r>
            <a:r>
              <a:rPr lang="en-GB" b="1" dirty="0">
                <a:latin typeface="Consolas" panose="020B0609020204030204" pitchFamily="49" charset="0"/>
              </a:rPr>
              <a:t>\ANY</a:t>
            </a:r>
            <a:r>
              <a:rPr lang="en-GB" b="1" dirty="0"/>
              <a:t> 		</a:t>
            </a:r>
            <a:r>
              <a:rPr lang="en-GB" dirty="0"/>
              <a:t>matches any mnemonic or 									operand</a:t>
            </a:r>
          </a:p>
          <a:p>
            <a:pPr marL="0" indent="0">
              <a:buNone/>
            </a:pPr>
            <a:r>
              <a:rPr lang="en-GB" b="1" dirty="0">
                <a:latin typeface="Consolas" panose="020B0609020204030204" pitchFamily="49" charset="0"/>
              </a:rPr>
              <a:t>\ANYINS</a:t>
            </a:r>
            <a:r>
              <a:rPr lang="en-GB" dirty="0"/>
              <a:t>	matches any instruction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09A3F4-AC74-47E8-A0FA-4FE8D734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Pattern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9F4C4-20FB-4ADA-9B06-0FFD8B6A37A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3224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8FF515-23F0-4ACB-AD74-D5C8D0F605BE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/>
              <a:t>Shortcuts can be easily extended in the code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0C2D4D-B14F-4990-9EA1-84808A2BA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Extending Search Pattern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760FB-B830-40D8-99CA-F77D9A0CD54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97D6C2-1B41-4619-9AD7-0448C559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20" y="1673264"/>
            <a:ext cx="9909699" cy="242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6177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BD3D6A-9DF8-4814-A16A-A2345BE4103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>
                <a:latin typeface="Consolas" panose="020B0609020204030204" pitchFamily="49" charset="0"/>
              </a:rPr>
              <a:t>\ADDR: </a:t>
            </a:r>
            <a:r>
              <a:rPr lang="en-GB" dirty="0" err="1">
                <a:latin typeface="Consolas" panose="020B0609020204030204" pitchFamily="49" charset="0"/>
              </a:rPr>
              <a:t>cmp</a:t>
            </a:r>
            <a:r>
              <a:rPr lang="en-GB" dirty="0">
                <a:latin typeface="Consolas" panose="020B0609020204030204" pitchFamily="49" charset="0"/>
              </a:rPr>
              <a:t> \GP, \ANY; \ADDR: \ANYINS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\ADDR: add </a:t>
            </a:r>
            <a:r>
              <a:rPr lang="en-GB" dirty="0" err="1">
                <a:latin typeface="Consolas" panose="020B0609020204030204" pitchFamily="49" charset="0"/>
              </a:rPr>
              <a:t>eax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eax</a:t>
            </a:r>
            <a:r>
              <a:rPr lang="en-GB" dirty="0">
                <a:latin typeface="Consolas" panose="020B0609020204030204" pitchFamily="49" charset="0"/>
              </a:rPr>
              <a:t>; (\ADDR: \ANYINS){2,4}; \ADDR: sub </a:t>
            </a:r>
            <a:r>
              <a:rPr lang="en-GB" dirty="0" err="1">
                <a:latin typeface="Consolas" panose="020B0609020204030204" pitchFamily="49" charset="0"/>
              </a:rPr>
              <a:t>eax</a:t>
            </a:r>
            <a:r>
              <a:rPr lang="en-GB" dirty="0">
                <a:latin typeface="Consolas" panose="020B0609020204030204" pitchFamily="49" charset="0"/>
              </a:rPr>
              <a:t>, </a:t>
            </a:r>
            <a:r>
              <a:rPr lang="en-GB" dirty="0" err="1">
                <a:latin typeface="Consolas" panose="020B0609020204030204" pitchFamily="49" charset="0"/>
              </a:rPr>
              <a:t>ecx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A69A18-0B16-4176-B037-2EC69F93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Searches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8C15-AC33-4729-9CD6-4BB5B812F45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0287511-E9BC-B74A-933B-45E2796A6370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63207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CISPA_Vorlage_mit_Helmholtz">
  <a:themeElements>
    <a:clrScheme name="Benutzerdefiniert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36C09"/>
      </a:hlink>
      <a:folHlink>
        <a:srgbClr val="E36C09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alpha val="34000"/>
          </a:schemeClr>
        </a:solidFill>
        <a:ln w="57150" cmpd="sng">
          <a:solidFill>
            <a:schemeClr val="accent2"/>
          </a:solidFill>
          <a:prstDash val="sysDash"/>
        </a:ln>
      </a:spPr>
      <a:bodyPr rtlCol="0" anchor="ctr"/>
      <a:lstStyle>
        <a:defPPr algn="ctr">
          <a:defRPr/>
        </a:defPPr>
      </a:lstStyle>
    </a:spDef>
    <a:lnDef>
      <a:spPr bwMode="auto">
        <a:solidFill>
          <a:srgbClr val="6C7472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CISPA_Vorlage.potx</Template>
  <TotalTime>95</TotalTime>
  <Words>456</Words>
  <Application>Microsoft Office PowerPoint</Application>
  <PresentationFormat>Widescreen</PresentationFormat>
  <Paragraphs>81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Gill Sans Light</vt:lpstr>
      <vt:lpstr>Gill Sans MT</vt:lpstr>
      <vt:lpstr>Lucida Grande</vt:lpstr>
      <vt:lpstr>Tahoma</vt:lpstr>
      <vt:lpstr>Wingdings</vt:lpstr>
      <vt:lpstr>CISPA_Vorlage_mit_Helmholtz</vt:lpstr>
      <vt:lpstr>PowerPoint Presentation</vt:lpstr>
      <vt:lpstr>Installation and Dependencies</vt:lpstr>
      <vt:lpstr>Usage</vt:lpstr>
      <vt:lpstr>Simple Example 1</vt:lpstr>
      <vt:lpstr>Simple Example 2</vt:lpstr>
      <vt:lpstr>CSV Output Format</vt:lpstr>
      <vt:lpstr>Search Pattern</vt:lpstr>
      <vt:lpstr>Extending Search Pattern</vt:lpstr>
      <vt:lpstr>Example Searches</vt:lpstr>
      <vt:lpstr>Performance – Ubuntu Focal Kernel (~17MB)</vt:lpstr>
      <vt:lpstr>Limitations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PPP_Vorlage_16zu9_NEU</dc:title>
  <dc:subject/>
  <dc:creator>Bremerich</dc:creator>
  <cp:keywords/>
  <dc:description/>
  <cp:lastModifiedBy>Metodi</cp:lastModifiedBy>
  <cp:revision>1575</cp:revision>
  <cp:lastPrinted>2018-01-30T16:46:52Z</cp:lastPrinted>
  <dcterms:created xsi:type="dcterms:W3CDTF">2012-01-28T09:55:07Z</dcterms:created>
  <dcterms:modified xsi:type="dcterms:W3CDTF">2022-03-28T09:37:54Z</dcterms:modified>
  <cp:category/>
</cp:coreProperties>
</file>